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63" r:id="rId2"/>
    <p:sldId id="472" r:id="rId3"/>
    <p:sldId id="473" r:id="rId4"/>
    <p:sldId id="474" r:id="rId5"/>
    <p:sldId id="476" r:id="rId6"/>
    <p:sldId id="475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5" r:id="rId15"/>
    <p:sldId id="4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cd695eb1-e344-42df-a945-38f76b6c076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4</a:t>
            </a:r>
            <a:r>
              <a:rPr lang="en-US" sz="2800" dirty="0"/>
              <a:t>:</a:t>
            </a:r>
            <a:r>
              <a:rPr lang="hr-HR" sz="2800" dirty="0"/>
              <a:t> </a:t>
            </a:r>
            <a:r>
              <a:rPr lang="hr-HR" sz="2800" dirty="0" err="1"/>
              <a:t>Lesson</a:t>
            </a:r>
            <a:r>
              <a:rPr lang="hr-HR" sz="2800" dirty="0"/>
              <a:t> 4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colourful</a:t>
            </a:r>
            <a:r>
              <a:rPr lang="hr-HR" sz="2800" dirty="0"/>
              <a:t> </a:t>
            </a:r>
            <a:r>
              <a:rPr lang="hr-HR" sz="2800" dirty="0" err="1"/>
              <a:t>history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paint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381871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766941-BD23-4764-97F0-57E1F07D69D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7960" y="3295488"/>
            <a:ext cx="2229224" cy="29143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66F42E-DD87-4A41-95C6-164A3C49E19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4973" y="3378584"/>
            <a:ext cx="2156393" cy="28191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207838-7EE2-483D-A4D9-2D0E6A061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993" y="1621439"/>
            <a:ext cx="2991035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3</a:t>
            </a:r>
            <a:r>
              <a:rPr lang="hr-HR" dirty="0"/>
              <a:t>: Make </a:t>
            </a:r>
            <a:r>
              <a:rPr lang="hr-HR" dirty="0" err="1"/>
              <a:t>true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 smtClean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44D7928-810C-4E9F-BFA3-3D00FED52D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154" y="351879"/>
            <a:ext cx="7843160" cy="60077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1F1CE3-666A-4F1C-BEC8-13B004C1320C}"/>
              </a:ext>
            </a:extLst>
          </p:cNvPr>
          <p:cNvSpPr txBox="1"/>
          <p:nvPr/>
        </p:nvSpPr>
        <p:spPr>
          <a:xfrm>
            <a:off x="1012054" y="3118008"/>
            <a:ext cx="76969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1 Harry Potter books were written by J.K. Rowling.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2 Famous operas Aida and Nabucco were composed by Giuseppe Verdi.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3 Songs like Yesterday and Yellow Submarine were sung by the Beatles.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4 The Mona Lisa and The Last Supper were painted by Leonardo da Vinci. 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5 The famous statue of David was created by Michelangelo.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6 The molecular structure of DNA was discovered by J. Watson and F. Crick.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7 The first automobile was invented by Carl Benz.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8 The Sydney Opera House was designed by </a:t>
            </a:r>
            <a:r>
              <a:rPr lang="en-US" sz="2000" i="1" dirty="0" err="1">
                <a:solidFill>
                  <a:srgbClr val="FF0000"/>
                </a:solidFill>
              </a:rPr>
              <a:t>Jørn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Utzon</a:t>
            </a:r>
            <a:r>
              <a:rPr lang="en-US" sz="2000" i="1" dirty="0">
                <a:solidFill>
                  <a:srgbClr val="FF0000"/>
                </a:solidFill>
              </a:rPr>
              <a:t>.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9 Hit film A Star is Born was directed by Bradley Cooper.</a:t>
            </a:r>
          </a:p>
        </p:txBody>
      </p:sp>
    </p:spTree>
    <p:extLst>
      <p:ext uri="{BB962C8B-B14F-4D97-AF65-F5344CB8AC3E}">
        <p14:creationId xmlns="" xmlns:p14="http://schemas.microsoft.com/office/powerpoint/2010/main" val="397568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EC0BC0-2FB4-4E8A-B7DC-AD64366F9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368300"/>
            <a:ext cx="8969036" cy="946150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4</a:t>
            </a:r>
            <a:r>
              <a:rPr lang="hr-HR" dirty="0"/>
              <a:t>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past </a:t>
            </a:r>
            <a:r>
              <a:rPr lang="hr-HR" dirty="0" err="1"/>
              <a:t>simple</a:t>
            </a:r>
            <a:r>
              <a:rPr lang="hr-HR" dirty="0"/>
              <a:t> </a:t>
            </a:r>
            <a:r>
              <a:rPr lang="hr-HR" dirty="0" err="1"/>
              <a:t>passive</a:t>
            </a:r>
            <a:r>
              <a:rPr lang="hr-HR" dirty="0"/>
              <a:t> </a:t>
            </a:r>
            <a:r>
              <a:rPr lang="hr-HR" dirty="0" err="1"/>
              <a:t>form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 smtClean="0"/>
              <a:t>brackets</a:t>
            </a:r>
            <a:r>
              <a:rPr lang="hr-HR" dirty="0" smtClean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46D73DB-4377-49A8-BB5E-2B5D89540B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556" y="1419256"/>
            <a:ext cx="9135492" cy="51847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CCA0D-381E-415E-AD41-56128A99D36E}"/>
              </a:ext>
            </a:extLst>
          </p:cNvPr>
          <p:cNvSpPr txBox="1"/>
          <p:nvPr/>
        </p:nvSpPr>
        <p:spPr>
          <a:xfrm>
            <a:off x="7883370" y="2539013"/>
            <a:ext cx="142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written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BA48C7-DC68-4F32-8191-72627FF6A3B9}"/>
              </a:ext>
            </a:extLst>
          </p:cNvPr>
          <p:cNvSpPr txBox="1"/>
          <p:nvPr/>
        </p:nvSpPr>
        <p:spPr>
          <a:xfrm>
            <a:off x="4234649" y="3187083"/>
            <a:ext cx="15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based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EC25952-1062-4FF9-B267-318C817D6E81}"/>
              </a:ext>
            </a:extLst>
          </p:cNvPr>
          <p:cNvSpPr txBox="1"/>
          <p:nvPr/>
        </p:nvSpPr>
        <p:spPr>
          <a:xfrm>
            <a:off x="7611122" y="3434347"/>
            <a:ext cx="185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first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shown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3E2AD3-6F5B-4836-98CD-2E3CED99D8A6}"/>
              </a:ext>
            </a:extLst>
          </p:cNvPr>
          <p:cNvSpPr txBox="1"/>
          <p:nvPr/>
        </p:nvSpPr>
        <p:spPr>
          <a:xfrm>
            <a:off x="4283475" y="5444376"/>
            <a:ext cx="195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weren’t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convinced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145C8D-DFDE-4730-AA83-B665480047E5}"/>
              </a:ext>
            </a:extLst>
          </p:cNvPr>
          <p:cNvSpPr txBox="1"/>
          <p:nvPr/>
        </p:nvSpPr>
        <p:spPr>
          <a:xfrm>
            <a:off x="3889899" y="5107310"/>
            <a:ext cx="15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praised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59DA6D-EF54-411E-8FFF-0341B2F39BCE}"/>
              </a:ext>
            </a:extLst>
          </p:cNvPr>
          <p:cNvSpPr txBox="1"/>
          <p:nvPr/>
        </p:nvSpPr>
        <p:spPr>
          <a:xfrm>
            <a:off x="8680882" y="4166015"/>
            <a:ext cx="15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peformed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A58E30-0A18-4512-B0D5-86F21F43D3AD}"/>
              </a:ext>
            </a:extLst>
          </p:cNvPr>
          <p:cNvSpPr txBox="1"/>
          <p:nvPr/>
        </p:nvSpPr>
        <p:spPr>
          <a:xfrm>
            <a:off x="5477522" y="5781442"/>
            <a:ext cx="166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nominated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B594EE5-BE78-46F4-97FA-5D0AFD676223}"/>
              </a:ext>
            </a:extLst>
          </p:cNvPr>
          <p:cNvSpPr txBox="1"/>
          <p:nvPr/>
        </p:nvSpPr>
        <p:spPr>
          <a:xfrm>
            <a:off x="6579834" y="4458069"/>
            <a:ext cx="15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released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442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1D1579-87D8-4652-8336-B35D8F7C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0442" y="1109974"/>
            <a:ext cx="3292876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5</a:t>
            </a:r>
            <a:r>
              <a:rPr lang="hr-HR" dirty="0"/>
              <a:t>: Past </a:t>
            </a:r>
            <a:r>
              <a:rPr lang="hr-HR" dirty="0" err="1"/>
              <a:t>simple</a:t>
            </a:r>
            <a:r>
              <a:rPr lang="hr-HR" dirty="0"/>
              <a:t> </a:t>
            </a:r>
            <a:r>
              <a:rPr lang="hr-HR" dirty="0" err="1"/>
              <a:t>active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passive</a:t>
            </a:r>
            <a:r>
              <a:rPr lang="hr-HR" dirty="0"/>
              <a:t>?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FFE9CE-E21B-47EB-9FF8-3AA9667558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682" y="729779"/>
            <a:ext cx="7695714" cy="51117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8204642E-E32B-4AC4-8932-266CD6512B1C}"/>
              </a:ext>
            </a:extLst>
          </p:cNvPr>
          <p:cNvSpPr/>
          <p:nvPr/>
        </p:nvSpPr>
        <p:spPr>
          <a:xfrm>
            <a:off x="2910393" y="1914352"/>
            <a:ext cx="454243" cy="372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F26D452-2BDB-4D23-A534-3B28F2014498}"/>
              </a:ext>
            </a:extLst>
          </p:cNvPr>
          <p:cNvSpPr/>
          <p:nvPr/>
        </p:nvSpPr>
        <p:spPr>
          <a:xfrm>
            <a:off x="2086252" y="1705992"/>
            <a:ext cx="454242" cy="372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7CCFFA1-83C1-4BA6-97B3-99F4E729A728}"/>
              </a:ext>
            </a:extLst>
          </p:cNvPr>
          <p:cNvSpPr/>
          <p:nvPr/>
        </p:nvSpPr>
        <p:spPr>
          <a:xfrm>
            <a:off x="899604" y="2462074"/>
            <a:ext cx="923278" cy="372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65178D3-9D31-4832-A958-2B26C75B2D37}"/>
              </a:ext>
            </a:extLst>
          </p:cNvPr>
          <p:cNvSpPr/>
          <p:nvPr/>
        </p:nvSpPr>
        <p:spPr>
          <a:xfrm>
            <a:off x="3137514" y="2462073"/>
            <a:ext cx="923278" cy="372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DFD09880-2475-436B-8E4B-51A45578F059}"/>
              </a:ext>
            </a:extLst>
          </p:cNvPr>
          <p:cNvSpPr/>
          <p:nvPr/>
        </p:nvSpPr>
        <p:spPr>
          <a:xfrm>
            <a:off x="3586578" y="1109974"/>
            <a:ext cx="408373" cy="372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2A0E6FF-4690-4A99-9697-749626D742CF}"/>
              </a:ext>
            </a:extLst>
          </p:cNvPr>
          <p:cNvSpPr/>
          <p:nvPr/>
        </p:nvSpPr>
        <p:spPr>
          <a:xfrm>
            <a:off x="1361243" y="3811150"/>
            <a:ext cx="923278" cy="372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3844776-B9DF-43D3-925E-A91FFF83C7CE}"/>
              </a:ext>
            </a:extLst>
          </p:cNvPr>
          <p:cNvSpPr/>
          <p:nvPr/>
        </p:nvSpPr>
        <p:spPr>
          <a:xfrm>
            <a:off x="4234648" y="3242568"/>
            <a:ext cx="818225" cy="372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81C19E8-A470-4FBA-B98D-7DE3033B47A4}"/>
              </a:ext>
            </a:extLst>
          </p:cNvPr>
          <p:cNvSpPr/>
          <p:nvPr/>
        </p:nvSpPr>
        <p:spPr>
          <a:xfrm>
            <a:off x="6480247" y="3056137"/>
            <a:ext cx="923278" cy="372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5F6BC18-6BF5-43B4-86F6-DC031DB96A78}"/>
              </a:ext>
            </a:extLst>
          </p:cNvPr>
          <p:cNvSpPr/>
          <p:nvPr/>
        </p:nvSpPr>
        <p:spPr>
          <a:xfrm>
            <a:off x="696897" y="4138208"/>
            <a:ext cx="923278" cy="372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3025606-B6C6-4999-A544-1B7F19BA9A98}"/>
              </a:ext>
            </a:extLst>
          </p:cNvPr>
          <p:cNvSpPr/>
          <p:nvPr/>
        </p:nvSpPr>
        <p:spPr>
          <a:xfrm>
            <a:off x="3865199" y="2722485"/>
            <a:ext cx="923278" cy="372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3195761-8110-412A-BCB9-D1994EFDDD5F}"/>
              </a:ext>
            </a:extLst>
          </p:cNvPr>
          <p:cNvSpPr/>
          <p:nvPr/>
        </p:nvSpPr>
        <p:spPr>
          <a:xfrm>
            <a:off x="899604" y="4909352"/>
            <a:ext cx="923278" cy="372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FF78979-3464-40C6-85F0-00EB64BD9F8F}"/>
              </a:ext>
            </a:extLst>
          </p:cNvPr>
          <p:cNvSpPr/>
          <p:nvPr/>
        </p:nvSpPr>
        <p:spPr>
          <a:xfrm>
            <a:off x="3969007" y="4039340"/>
            <a:ext cx="923278" cy="372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F322216-30B9-4854-A7C9-2B6D367C0FCD}"/>
              </a:ext>
            </a:extLst>
          </p:cNvPr>
          <p:cNvSpPr/>
          <p:nvPr/>
        </p:nvSpPr>
        <p:spPr>
          <a:xfrm>
            <a:off x="5939160" y="4394448"/>
            <a:ext cx="446843" cy="372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587D94C-A69E-47FA-86D8-7BBCF2C628A9}"/>
              </a:ext>
            </a:extLst>
          </p:cNvPr>
          <p:cNvSpPr/>
          <p:nvPr/>
        </p:nvSpPr>
        <p:spPr>
          <a:xfrm>
            <a:off x="6096000" y="4909352"/>
            <a:ext cx="923278" cy="372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0ACF8BB1-A21A-41C6-9FFC-EFABD13F7B6A}"/>
              </a:ext>
            </a:extLst>
          </p:cNvPr>
          <p:cNvSpPr/>
          <p:nvPr/>
        </p:nvSpPr>
        <p:spPr>
          <a:xfrm>
            <a:off x="4316539" y="5169763"/>
            <a:ext cx="923278" cy="372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815046D0-FF71-4D11-92DE-77AF91D4F56C}"/>
              </a:ext>
            </a:extLst>
          </p:cNvPr>
          <p:cNvSpPr/>
          <p:nvPr/>
        </p:nvSpPr>
        <p:spPr>
          <a:xfrm>
            <a:off x="5700942" y="5424256"/>
            <a:ext cx="923278" cy="372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2080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0FF4DC-3F81-4EC7-B835-233BF229D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484" y="991124"/>
            <a:ext cx="4070530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6</a:t>
            </a:r>
            <a:r>
              <a:rPr lang="hr-HR" dirty="0"/>
              <a:t>: </a:t>
            </a:r>
            <a:r>
              <a:rPr lang="hr-HR" dirty="0" err="1"/>
              <a:t>Choose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FDF4D22-31C9-4D9F-91A9-8F9EC5B91F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96" y="425983"/>
            <a:ext cx="6332380" cy="40466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8FED30D3-5843-45FB-8D1F-2A1DA79A63B0}"/>
              </a:ext>
            </a:extLst>
          </p:cNvPr>
          <p:cNvSpPr/>
          <p:nvPr/>
        </p:nvSpPr>
        <p:spPr>
          <a:xfrm>
            <a:off x="2360670" y="4132534"/>
            <a:ext cx="319596" cy="284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950342D-D473-4F14-8D23-7818F6A1D4AF}"/>
              </a:ext>
            </a:extLst>
          </p:cNvPr>
          <p:cNvSpPr/>
          <p:nvPr/>
        </p:nvSpPr>
        <p:spPr>
          <a:xfrm>
            <a:off x="3566221" y="3617505"/>
            <a:ext cx="319596" cy="284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A06302C-C9E3-4B30-95B3-B72AFC8693C2}"/>
              </a:ext>
            </a:extLst>
          </p:cNvPr>
          <p:cNvSpPr/>
          <p:nvPr/>
        </p:nvSpPr>
        <p:spPr>
          <a:xfrm>
            <a:off x="2360670" y="2142332"/>
            <a:ext cx="319596" cy="284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A46595C-E135-475C-81A3-BBB45A6181E0}"/>
              </a:ext>
            </a:extLst>
          </p:cNvPr>
          <p:cNvSpPr/>
          <p:nvPr/>
        </p:nvSpPr>
        <p:spPr>
          <a:xfrm>
            <a:off x="2360670" y="1453768"/>
            <a:ext cx="319596" cy="284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D53951AE-7322-493E-B474-8CDA79906037}"/>
              </a:ext>
            </a:extLst>
          </p:cNvPr>
          <p:cNvSpPr/>
          <p:nvPr/>
        </p:nvSpPr>
        <p:spPr>
          <a:xfrm>
            <a:off x="1081640" y="2882708"/>
            <a:ext cx="319596" cy="284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0B0D401-2156-4225-A8A8-A9F63DCEDF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5181" y="4731487"/>
            <a:ext cx="6354681" cy="18757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7DACB6D-A266-4035-B891-9EABC0F4FFE6}"/>
              </a:ext>
            </a:extLst>
          </p:cNvPr>
          <p:cNvSpPr txBox="1"/>
          <p:nvPr/>
        </p:nvSpPr>
        <p:spPr>
          <a:xfrm>
            <a:off x="7612484" y="6152378"/>
            <a:ext cx="312316" cy="220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ECA171D-9CB9-420C-B6AA-92F56473A2FC}"/>
              </a:ext>
            </a:extLst>
          </p:cNvPr>
          <p:cNvSpPr txBox="1"/>
          <p:nvPr/>
        </p:nvSpPr>
        <p:spPr>
          <a:xfrm>
            <a:off x="9011793" y="5559024"/>
            <a:ext cx="312316" cy="220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F74A531-917C-4070-AAA2-F0E7C10DB346}"/>
              </a:ext>
            </a:extLst>
          </p:cNvPr>
          <p:cNvSpPr txBox="1"/>
          <p:nvPr/>
        </p:nvSpPr>
        <p:spPr>
          <a:xfrm>
            <a:off x="4795393" y="4970123"/>
            <a:ext cx="312316" cy="220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3391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507272-6199-4ECA-9E2F-D3642D1AE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250" y="1494631"/>
            <a:ext cx="2979412" cy="4351338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7</a:t>
            </a:r>
            <a:r>
              <a:rPr lang="hr-HR" dirty="0"/>
              <a:t>: </a:t>
            </a:r>
            <a:r>
              <a:rPr lang="hr-HR" dirty="0" err="1"/>
              <a:t>Go</a:t>
            </a:r>
            <a:r>
              <a:rPr lang="hr-HR" dirty="0"/>
              <a:t> online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find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colours</a:t>
            </a:r>
            <a:r>
              <a:rPr lang="hr-HR" dirty="0"/>
              <a:t> are </a:t>
            </a:r>
            <a:r>
              <a:rPr lang="hr-HR" dirty="0" err="1"/>
              <a:t>mentioned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these</a:t>
            </a:r>
            <a:r>
              <a:rPr lang="hr-HR" dirty="0"/>
              <a:t> song </a:t>
            </a:r>
            <a:r>
              <a:rPr lang="hr-HR" dirty="0" err="1"/>
              <a:t>titles</a:t>
            </a:r>
            <a:r>
              <a:rPr lang="hr-HR" dirty="0" smtClean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DA3194-F266-45E1-8E71-61953D929A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771" y="1012031"/>
            <a:ext cx="8042211" cy="483393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36E840-4A8F-4B34-8934-DE71CCB26A48}"/>
              </a:ext>
            </a:extLst>
          </p:cNvPr>
          <p:cNvSpPr txBox="1"/>
          <p:nvPr/>
        </p:nvSpPr>
        <p:spPr>
          <a:xfrm>
            <a:off x="1553592" y="1908699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Yellow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2A338AE-5843-4D9C-9D32-823BCA349AD9}"/>
              </a:ext>
            </a:extLst>
          </p:cNvPr>
          <p:cNvSpPr txBox="1"/>
          <p:nvPr/>
        </p:nvSpPr>
        <p:spPr>
          <a:xfrm>
            <a:off x="2059725" y="3722239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Black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383D49-AAD4-4BA0-9552-4A23D4AAF6B1}"/>
              </a:ext>
            </a:extLst>
          </p:cNvPr>
          <p:cNvSpPr txBox="1"/>
          <p:nvPr/>
        </p:nvSpPr>
        <p:spPr>
          <a:xfrm>
            <a:off x="2112992" y="3958216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Black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F62773-6373-47B5-A902-7F7F14664574}"/>
              </a:ext>
            </a:extLst>
          </p:cNvPr>
          <p:cNvSpPr txBox="1"/>
          <p:nvPr/>
        </p:nvSpPr>
        <p:spPr>
          <a:xfrm>
            <a:off x="1438182" y="4194193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Orange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3D2DAE-AE60-448E-82E6-AA81F6FAFC6F}"/>
              </a:ext>
            </a:extLst>
          </p:cNvPr>
          <p:cNvSpPr txBox="1"/>
          <p:nvPr/>
        </p:nvSpPr>
        <p:spPr>
          <a:xfrm>
            <a:off x="1438182" y="4460902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Red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8ECE5A-B016-4261-9967-61DCAC2F7668}"/>
              </a:ext>
            </a:extLst>
          </p:cNvPr>
          <p:cNvSpPr txBox="1"/>
          <p:nvPr/>
        </p:nvSpPr>
        <p:spPr>
          <a:xfrm>
            <a:off x="1853952" y="4745453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Blue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6AAA0A9-6181-4D3A-8274-C6943E1B6231}"/>
              </a:ext>
            </a:extLst>
          </p:cNvPr>
          <p:cNvSpPr txBox="1"/>
          <p:nvPr/>
        </p:nvSpPr>
        <p:spPr>
          <a:xfrm>
            <a:off x="1438183" y="4972509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Yellow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4CD5973-7ED8-4D81-B91B-4DBEF4123B90}"/>
              </a:ext>
            </a:extLst>
          </p:cNvPr>
          <p:cNvSpPr txBox="1"/>
          <p:nvPr/>
        </p:nvSpPr>
        <p:spPr>
          <a:xfrm>
            <a:off x="1438183" y="5257060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White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5CC13D7-8AC5-4301-AFE5-8201EAAD25DB}"/>
              </a:ext>
            </a:extLst>
          </p:cNvPr>
          <p:cNvSpPr txBox="1"/>
          <p:nvPr/>
        </p:nvSpPr>
        <p:spPr>
          <a:xfrm>
            <a:off x="1469358" y="2663633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Green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B3E35D0-446C-43D8-B1F3-19DEC236253D}"/>
              </a:ext>
            </a:extLst>
          </p:cNvPr>
          <p:cNvSpPr txBox="1"/>
          <p:nvPr/>
        </p:nvSpPr>
        <p:spPr>
          <a:xfrm>
            <a:off x="1469358" y="2960061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Purple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C1F7DE1-4CE7-405E-981E-2FE934F00A26}"/>
              </a:ext>
            </a:extLst>
          </p:cNvPr>
          <p:cNvSpPr txBox="1"/>
          <p:nvPr/>
        </p:nvSpPr>
        <p:spPr>
          <a:xfrm>
            <a:off x="2112992" y="3203846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Gold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DD574D-B12E-48C8-9F08-7AC16D3AC2F2}"/>
              </a:ext>
            </a:extLst>
          </p:cNvPr>
          <p:cNvSpPr txBox="1"/>
          <p:nvPr/>
        </p:nvSpPr>
        <p:spPr>
          <a:xfrm>
            <a:off x="1469359" y="3441155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White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6DC9535-6A6D-4452-A9AD-A4DFC2F9A0DB}"/>
              </a:ext>
            </a:extLst>
          </p:cNvPr>
          <p:cNvSpPr txBox="1"/>
          <p:nvPr/>
        </p:nvSpPr>
        <p:spPr>
          <a:xfrm>
            <a:off x="1544820" y="2149290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Brown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F040790-E937-45F8-BE58-BD92FACB956C}"/>
              </a:ext>
            </a:extLst>
          </p:cNvPr>
          <p:cNvSpPr txBox="1"/>
          <p:nvPr/>
        </p:nvSpPr>
        <p:spPr>
          <a:xfrm>
            <a:off x="2178200" y="2407830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Yellow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4213BDC-3568-4D09-B545-1C3B18308295}"/>
              </a:ext>
            </a:extLst>
          </p:cNvPr>
          <p:cNvSpPr txBox="1"/>
          <p:nvPr/>
        </p:nvSpPr>
        <p:spPr>
          <a:xfrm>
            <a:off x="2735801" y="2668468"/>
            <a:ext cx="102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Green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88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=""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dirty="0" smtClean="0">
                <a:solidFill>
                  <a:prstClr val="black"/>
                </a:solidFill>
                <a:latin typeface="Calibri" panose="020F0502020204030204"/>
              </a:rPr>
              <a:t>PLAY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https://www.e-sfera.hr/dodatni-digitalni-sadrzaji/cd695eb1-e344-42df-a945-38f76b6c0761/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1C1523-8C1C-4A2A-8FF2-FF09C657F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135" y="330200"/>
            <a:ext cx="6033765" cy="3478320"/>
          </a:xfrm>
        </p:spPr>
        <p:txBody>
          <a:bodyPr>
            <a:normAutofit/>
          </a:bodyPr>
          <a:lstStyle/>
          <a:p>
            <a:r>
              <a:rPr lang="hr-HR" b="1" dirty="0" err="1" smtClean="0"/>
              <a:t>Task</a:t>
            </a:r>
            <a:r>
              <a:rPr lang="hr-HR" b="1" dirty="0" smtClean="0"/>
              <a:t> </a:t>
            </a:r>
            <a:r>
              <a:rPr lang="hr-HR" b="1" dirty="0"/>
              <a:t>1</a:t>
            </a:r>
            <a:r>
              <a:rPr lang="hr-HR" dirty="0"/>
              <a:t>: </a:t>
            </a:r>
            <a:r>
              <a:rPr lang="hr-HR" dirty="0" err="1"/>
              <a:t>What</a:t>
            </a:r>
            <a:r>
              <a:rPr lang="hr-HR" dirty="0"/>
              <a:t> is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favourite</a:t>
            </a:r>
            <a:r>
              <a:rPr lang="hr-HR" dirty="0"/>
              <a:t> </a:t>
            </a:r>
            <a:r>
              <a:rPr lang="hr-HR" dirty="0" err="1"/>
              <a:t>colour</a:t>
            </a:r>
            <a:r>
              <a:rPr lang="hr-HR" dirty="0"/>
              <a:t>?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shade</a:t>
            </a:r>
            <a:r>
              <a:rPr lang="hr-HR" dirty="0"/>
              <a:t>?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b="1" dirty="0" err="1"/>
              <a:t>Task</a:t>
            </a:r>
            <a:r>
              <a:rPr lang="hr-HR" b="1" dirty="0"/>
              <a:t> 2</a:t>
            </a:r>
            <a:r>
              <a:rPr lang="hr-HR" dirty="0"/>
              <a:t>: </a:t>
            </a:r>
            <a:r>
              <a:rPr lang="hr-HR" dirty="0" err="1"/>
              <a:t>What</a:t>
            </a:r>
            <a:r>
              <a:rPr lang="hr-HR" dirty="0"/>
              <a:t>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get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mixing</a:t>
            </a:r>
            <a:r>
              <a:rPr lang="hr-HR" dirty="0"/>
              <a:t> </a:t>
            </a:r>
            <a:r>
              <a:rPr lang="hr-HR" dirty="0" err="1"/>
              <a:t>yellow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blue</a:t>
            </a:r>
            <a:r>
              <a:rPr lang="hr-HR" dirty="0"/>
              <a:t>, red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blue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yellow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red?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1606DDC-3B57-4F8D-BC10-92AB614B00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248275" cy="6861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1E5462D-79DD-43CF-86EB-69C0A1C42A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785" y="3846250"/>
            <a:ext cx="8796421" cy="196862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5DA2588-BCAF-49D5-85AE-4EFB4D7D0105}"/>
              </a:ext>
            </a:extLst>
          </p:cNvPr>
          <p:cNvSpPr txBox="1"/>
          <p:nvPr/>
        </p:nvSpPr>
        <p:spPr>
          <a:xfrm>
            <a:off x="2476870" y="5202315"/>
            <a:ext cx="98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green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27EF5B1-F86C-40D2-B8D9-862BB3FB3535}"/>
              </a:ext>
            </a:extLst>
          </p:cNvPr>
          <p:cNvSpPr txBox="1"/>
          <p:nvPr/>
        </p:nvSpPr>
        <p:spPr>
          <a:xfrm>
            <a:off x="7316679" y="5137783"/>
            <a:ext cx="98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orange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24FBE60-4EA0-4BA2-8296-584700AB8EB1}"/>
              </a:ext>
            </a:extLst>
          </p:cNvPr>
          <p:cNvSpPr txBox="1"/>
          <p:nvPr/>
        </p:nvSpPr>
        <p:spPr>
          <a:xfrm>
            <a:off x="4941611" y="5137783"/>
            <a:ext cx="98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purple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511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3B175A-D57D-4735-910B-6A9BD6603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667" y="463550"/>
            <a:ext cx="5704458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3</a:t>
            </a:r>
            <a:r>
              <a:rPr lang="hr-HR" dirty="0"/>
              <a:t>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natural </a:t>
            </a:r>
            <a:r>
              <a:rPr lang="hr-HR" dirty="0" err="1"/>
              <a:t>pigments</a:t>
            </a:r>
            <a:r>
              <a:rPr lang="hr-HR" dirty="0"/>
              <a:t> </a:t>
            </a:r>
            <a:r>
              <a:rPr lang="hr-HR" dirty="0" err="1"/>
              <a:t>used</a:t>
            </a:r>
            <a:r>
              <a:rPr lang="hr-HR" dirty="0"/>
              <a:t> to </a:t>
            </a:r>
            <a:r>
              <a:rPr lang="hr-HR" dirty="0" err="1"/>
              <a:t>produce</a:t>
            </a:r>
            <a:r>
              <a:rPr lang="hr-HR" dirty="0"/>
              <a:t> </a:t>
            </a:r>
            <a:r>
              <a:rPr lang="hr-HR" dirty="0" err="1"/>
              <a:t>paint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DDFB03-D528-4B23-8090-B42AF04537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399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C080DD-0F60-4EF2-9471-B5FDA2FD97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325" y="3344523"/>
            <a:ext cx="10877676" cy="22518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5DC0BCB1-6B59-49B7-A705-0718ACCAC1F0}"/>
              </a:ext>
            </a:extLst>
          </p:cNvPr>
          <p:cNvSpPr/>
          <p:nvPr/>
        </p:nvSpPr>
        <p:spPr>
          <a:xfrm>
            <a:off x="4029630" y="4470436"/>
            <a:ext cx="1154097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E97EADE-F36C-442E-A8A1-69C13EE706EB}"/>
              </a:ext>
            </a:extLst>
          </p:cNvPr>
          <p:cNvSpPr/>
          <p:nvPr/>
        </p:nvSpPr>
        <p:spPr>
          <a:xfrm>
            <a:off x="1155577" y="4488191"/>
            <a:ext cx="1729666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4B0C6942-AE80-42FA-A759-238307D13961}"/>
              </a:ext>
            </a:extLst>
          </p:cNvPr>
          <p:cNvSpPr/>
          <p:nvPr/>
        </p:nvSpPr>
        <p:spPr>
          <a:xfrm>
            <a:off x="5005618" y="4470436"/>
            <a:ext cx="1154097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320D385-5127-47B3-BFA2-9A67C6DB95A8}"/>
              </a:ext>
            </a:extLst>
          </p:cNvPr>
          <p:cNvSpPr/>
          <p:nvPr/>
        </p:nvSpPr>
        <p:spPr>
          <a:xfrm>
            <a:off x="1155577" y="4831461"/>
            <a:ext cx="1154097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B6EEDA7-F66A-40CB-9806-46284FF761C5}"/>
              </a:ext>
            </a:extLst>
          </p:cNvPr>
          <p:cNvSpPr/>
          <p:nvPr/>
        </p:nvSpPr>
        <p:spPr>
          <a:xfrm>
            <a:off x="9144877" y="4502987"/>
            <a:ext cx="1605981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0AAE4A9-734C-44B4-A062-6D93663356C2}"/>
              </a:ext>
            </a:extLst>
          </p:cNvPr>
          <p:cNvSpPr/>
          <p:nvPr/>
        </p:nvSpPr>
        <p:spPr>
          <a:xfrm>
            <a:off x="6937528" y="4470436"/>
            <a:ext cx="1154097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03869A8-7160-467B-AB20-BD0A2099A34E}"/>
              </a:ext>
            </a:extLst>
          </p:cNvPr>
          <p:cNvSpPr/>
          <p:nvPr/>
        </p:nvSpPr>
        <p:spPr>
          <a:xfrm>
            <a:off x="2090322" y="5159935"/>
            <a:ext cx="1154097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034EA825-E2D0-47F8-A14A-70E69AAA6F08}"/>
              </a:ext>
            </a:extLst>
          </p:cNvPr>
          <p:cNvSpPr/>
          <p:nvPr/>
        </p:nvSpPr>
        <p:spPr>
          <a:xfrm>
            <a:off x="8312339" y="4861086"/>
            <a:ext cx="1154097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B5EA196F-1DCF-48EF-B7F0-BED283989E5A}"/>
              </a:ext>
            </a:extLst>
          </p:cNvPr>
          <p:cNvSpPr/>
          <p:nvPr/>
        </p:nvSpPr>
        <p:spPr>
          <a:xfrm>
            <a:off x="9687267" y="4832643"/>
            <a:ext cx="1861471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BC5493A-2E67-4D21-829C-939559312CDA}"/>
              </a:ext>
            </a:extLst>
          </p:cNvPr>
          <p:cNvSpPr/>
          <p:nvPr/>
        </p:nvSpPr>
        <p:spPr>
          <a:xfrm>
            <a:off x="4443273" y="4821248"/>
            <a:ext cx="1154097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F58E60DE-E00E-4EC5-96E7-647EF41A598E}"/>
              </a:ext>
            </a:extLst>
          </p:cNvPr>
          <p:cNvSpPr/>
          <p:nvPr/>
        </p:nvSpPr>
        <p:spPr>
          <a:xfrm>
            <a:off x="3090109" y="5135034"/>
            <a:ext cx="1154097" cy="328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7301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089A69-6712-4764-B58D-55B20EFA1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616" y="377825"/>
            <a:ext cx="5879978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1</a:t>
            </a:r>
            <a:r>
              <a:rPr lang="hr-HR" dirty="0"/>
              <a:t>: Make 10 </a:t>
            </a:r>
            <a:r>
              <a:rPr lang="hr-HR" dirty="0" err="1"/>
              <a:t>sentences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3631056-D17D-487D-A738-A58BC5CC99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38750" cy="6848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17F0C2-01BB-41C4-9CC7-F2B2DD1CBB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729" y="2201627"/>
            <a:ext cx="7538033" cy="40482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2C92DC3-4C3E-4F0A-B6E4-9A3210072300}"/>
              </a:ext>
            </a:extLst>
          </p:cNvPr>
          <p:cNvSpPr txBox="1"/>
          <p:nvPr/>
        </p:nvSpPr>
        <p:spPr>
          <a:xfrm>
            <a:off x="7380025" y="1741619"/>
            <a:ext cx="4811975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Red pigment was found in prehistoric paintings.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Red pigment was made from iron-rich soil and cochineal insects.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Blue pigment was used in religious paintings.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Blue pigment was called Ultramarine Blue.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Blue pigment was produced from a gemstone called lapis lazuli.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'Indian Yellow' and 'Chrome Yellow' were produced from the urine of cows and lead, respectively.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'Indian Yellow' and 'Chrome Yellow' were banned for animal cruelty and poisonous effects.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Green pigments were called Scheele’s Green and Paris Green.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Green pigments were produced from a mixture of arsenic and heavy metals.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Scheele’s Green was replaced by Paris Green in 19th century.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Scheele’s Green was named a Swedish chemist.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Black pigment was produced by burning animal bones.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'Lead White' was produced from horse manure, vinegar and lead.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'Lead White' was banned in the 20th century.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'Lead White' was used to depict light in paintings.</a:t>
            </a:r>
          </a:p>
        </p:txBody>
      </p:sp>
    </p:spTree>
    <p:extLst>
      <p:ext uri="{BB962C8B-B14F-4D97-AF65-F5344CB8AC3E}">
        <p14:creationId xmlns="" xmlns:p14="http://schemas.microsoft.com/office/powerpoint/2010/main" val="1828811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593036-704D-40B2-93B5-3834BA1E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281"/>
          </a:xfrm>
        </p:spPr>
        <p:txBody>
          <a:bodyPr/>
          <a:lstStyle/>
          <a:p>
            <a:r>
              <a:rPr lang="hr-HR" dirty="0"/>
              <a:t>Zapiši u bilježnicu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364F60-095A-4C1F-B27C-96E8BC9C2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326"/>
            <a:ext cx="6290569" cy="4676637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/>
              <a:t>Past </a:t>
            </a:r>
            <a:r>
              <a:rPr lang="hr-HR" b="1" dirty="0" err="1"/>
              <a:t>simple</a:t>
            </a:r>
            <a:r>
              <a:rPr lang="hr-HR" b="1" dirty="0"/>
              <a:t> </a:t>
            </a:r>
            <a:r>
              <a:rPr lang="hr-HR" b="1" dirty="0" err="1"/>
              <a:t>passive</a:t>
            </a:r>
            <a:endParaRPr lang="hr-HR" b="1" dirty="0"/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/>
              <a:t>Form</a:t>
            </a:r>
            <a:r>
              <a:rPr lang="hr-HR" dirty="0"/>
              <a:t>: </a:t>
            </a:r>
            <a:r>
              <a:rPr lang="hr-HR" b="1" dirty="0" err="1"/>
              <a:t>was</a:t>
            </a:r>
            <a:r>
              <a:rPr lang="hr-HR" b="1" dirty="0"/>
              <a:t>/</a:t>
            </a:r>
            <a:r>
              <a:rPr lang="hr-HR" b="1" dirty="0" err="1"/>
              <a:t>were</a:t>
            </a:r>
            <a:r>
              <a:rPr lang="hr-HR" b="1" dirty="0"/>
              <a:t> </a:t>
            </a:r>
            <a:r>
              <a:rPr lang="hr-HR" dirty="0"/>
              <a:t>+ </a:t>
            </a:r>
            <a:r>
              <a:rPr lang="hr-HR" b="1" dirty="0"/>
              <a:t>past </a:t>
            </a:r>
            <a:r>
              <a:rPr lang="hr-HR" b="1" dirty="0" err="1"/>
              <a:t>participle</a:t>
            </a:r>
            <a:endParaRPr lang="hr-HR" b="1" dirty="0"/>
          </a:p>
          <a:p>
            <a:pPr marL="0" indent="0">
              <a:buNone/>
            </a:pPr>
            <a:r>
              <a:rPr lang="hr-HR" dirty="0"/>
              <a:t>A: </a:t>
            </a:r>
            <a:r>
              <a:rPr lang="hr-HR" i="1" dirty="0" err="1">
                <a:solidFill>
                  <a:srgbClr val="0070C0"/>
                </a:solidFill>
              </a:rPr>
              <a:t>Somebody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robbed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b="1" i="1" dirty="0" err="1">
                <a:solidFill>
                  <a:srgbClr val="C00000"/>
                </a:solidFill>
              </a:rPr>
              <a:t>my</a:t>
            </a:r>
            <a:r>
              <a:rPr lang="hr-HR" b="1" i="1" dirty="0">
                <a:solidFill>
                  <a:srgbClr val="C00000"/>
                </a:solidFill>
              </a:rPr>
              <a:t> </a:t>
            </a:r>
            <a:r>
              <a:rPr lang="hr-HR" b="1" i="1" dirty="0" err="1">
                <a:solidFill>
                  <a:srgbClr val="C00000"/>
                </a:solidFill>
              </a:rPr>
              <a:t>house</a:t>
            </a:r>
            <a:r>
              <a:rPr lang="hr-HR" b="1" i="1" dirty="0">
                <a:solidFill>
                  <a:srgbClr val="C0000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last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night</a:t>
            </a:r>
            <a:r>
              <a:rPr lang="hr-HR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hr-HR" dirty="0"/>
              <a:t>P: </a:t>
            </a:r>
            <a:r>
              <a:rPr lang="hr-HR" b="1" i="1" dirty="0">
                <a:solidFill>
                  <a:srgbClr val="C00000"/>
                </a:solidFill>
              </a:rPr>
              <a:t>My </a:t>
            </a:r>
            <a:r>
              <a:rPr lang="hr-HR" b="1" i="1" dirty="0" err="1">
                <a:solidFill>
                  <a:srgbClr val="C00000"/>
                </a:solidFill>
              </a:rPr>
              <a:t>house</a:t>
            </a:r>
            <a:r>
              <a:rPr lang="hr-HR" b="1" i="1" dirty="0">
                <a:solidFill>
                  <a:srgbClr val="C0000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was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robbed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last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night</a:t>
            </a:r>
            <a:r>
              <a:rPr lang="hr-HR" i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A: </a:t>
            </a:r>
            <a:r>
              <a:rPr lang="hr-HR" i="1" dirty="0" err="1">
                <a:solidFill>
                  <a:srgbClr val="0070C0"/>
                </a:solidFill>
              </a:rPr>
              <a:t>The</a:t>
            </a:r>
            <a:r>
              <a:rPr lang="hr-HR" i="1" dirty="0">
                <a:solidFill>
                  <a:srgbClr val="0070C0"/>
                </a:solidFill>
              </a:rPr>
              <a:t> police </a:t>
            </a:r>
            <a:r>
              <a:rPr lang="hr-HR" b="1" i="1" dirty="0" err="1">
                <a:solidFill>
                  <a:srgbClr val="C00000"/>
                </a:solidFill>
              </a:rPr>
              <a:t>caught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the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robbers</a:t>
            </a:r>
            <a:r>
              <a:rPr lang="hr-HR" i="1" dirty="0"/>
              <a:t>.</a:t>
            </a:r>
          </a:p>
          <a:p>
            <a:pPr marL="0" indent="0">
              <a:buNone/>
            </a:pPr>
            <a:r>
              <a:rPr lang="hr-HR" dirty="0"/>
              <a:t>P: </a:t>
            </a:r>
            <a:r>
              <a:rPr lang="hr-HR" i="1" dirty="0" err="1">
                <a:solidFill>
                  <a:srgbClr val="0070C0"/>
                </a:solidFill>
              </a:rPr>
              <a:t>The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robbers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b="1" i="1" dirty="0" err="1">
                <a:solidFill>
                  <a:srgbClr val="C00000"/>
                </a:solidFill>
              </a:rPr>
              <a:t>were</a:t>
            </a:r>
            <a:r>
              <a:rPr lang="hr-HR" b="1" i="1" dirty="0">
                <a:solidFill>
                  <a:srgbClr val="C00000"/>
                </a:solidFill>
              </a:rPr>
              <a:t> </a:t>
            </a:r>
            <a:r>
              <a:rPr lang="hr-HR" b="1" i="1" dirty="0" err="1">
                <a:solidFill>
                  <a:srgbClr val="C00000"/>
                </a:solidFill>
              </a:rPr>
              <a:t>caught</a:t>
            </a:r>
            <a:r>
              <a:rPr lang="hr-HR" b="1" i="1" dirty="0">
                <a:solidFill>
                  <a:srgbClr val="C0000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by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the</a:t>
            </a:r>
            <a:r>
              <a:rPr lang="hr-HR" i="1" dirty="0">
                <a:solidFill>
                  <a:srgbClr val="0070C0"/>
                </a:solidFill>
              </a:rPr>
              <a:t> police</a:t>
            </a:r>
            <a:r>
              <a:rPr lang="hr-HR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21EFFE-C60C-405C-A123-15ED856188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2087" y="2208129"/>
            <a:ext cx="4339482" cy="24792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28308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044B870-1225-4988-A412-3EF383A347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02"/>
            <a:ext cx="5236918" cy="6852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D119C29-D4A6-4007-963F-1EC59ECFC3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1221" y="2201209"/>
            <a:ext cx="8538693" cy="24288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39808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9E82CB-E837-461C-9D4C-18530E918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11" y="243496"/>
            <a:ext cx="5959431" cy="3902376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6</a:t>
            </a:r>
            <a:r>
              <a:rPr lang="hr-HR" dirty="0"/>
              <a:t>: </a:t>
            </a:r>
            <a:r>
              <a:rPr lang="hr-HR" dirty="0" err="1"/>
              <a:t>Write</a:t>
            </a:r>
            <a:r>
              <a:rPr lang="hr-HR" dirty="0"/>
              <a:t> 5 </a:t>
            </a:r>
            <a:r>
              <a:rPr lang="hr-HR" dirty="0" err="1"/>
              <a:t>questions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give</a:t>
            </a:r>
            <a:r>
              <a:rPr lang="hr-HR" dirty="0"/>
              <a:t> short </a:t>
            </a:r>
            <a:r>
              <a:rPr lang="hr-HR" dirty="0" err="1"/>
              <a:t>answers</a:t>
            </a:r>
            <a:r>
              <a:rPr lang="hr-HR" dirty="0"/>
              <a:t>. </a:t>
            </a:r>
            <a:r>
              <a:rPr lang="hr-HR" dirty="0" err="1"/>
              <a:t>Send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 to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teacher</a:t>
            </a:r>
            <a:r>
              <a:rPr lang="hr-HR" dirty="0"/>
              <a:t> </a:t>
            </a:r>
            <a:r>
              <a:rPr lang="hr-HR" dirty="0" err="1"/>
              <a:t>so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make </a:t>
            </a:r>
            <a:r>
              <a:rPr lang="hr-HR" dirty="0" err="1"/>
              <a:t>an</a:t>
            </a:r>
            <a:r>
              <a:rPr lang="hr-HR" dirty="0"/>
              <a:t> online </a:t>
            </a:r>
            <a:r>
              <a:rPr lang="hr-HR" dirty="0" err="1"/>
              <a:t>quizz</a:t>
            </a:r>
            <a:r>
              <a:rPr lang="hr-HR" dirty="0"/>
              <a:t>. </a:t>
            </a:r>
          </a:p>
          <a:p>
            <a:r>
              <a:rPr lang="hr-HR" b="1" dirty="0" err="1"/>
              <a:t>Task</a:t>
            </a:r>
            <a:r>
              <a:rPr lang="hr-HR" b="1" dirty="0"/>
              <a:t> 7</a:t>
            </a:r>
            <a:r>
              <a:rPr lang="hr-HR" dirty="0"/>
              <a:t>: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famous</a:t>
            </a:r>
            <a:r>
              <a:rPr lang="hr-HR" dirty="0"/>
              <a:t> </a:t>
            </a:r>
            <a:r>
              <a:rPr lang="hr-HR" dirty="0" err="1"/>
              <a:t>painters</a:t>
            </a:r>
            <a:r>
              <a:rPr lang="hr-HR" dirty="0"/>
              <a:t> are </a:t>
            </a:r>
            <a:r>
              <a:rPr lang="hr-HR" dirty="0" err="1"/>
              <a:t>mentioned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? </a:t>
            </a:r>
            <a:r>
              <a:rPr lang="hr-HR" dirty="0" err="1"/>
              <a:t>Go</a:t>
            </a:r>
            <a:r>
              <a:rPr lang="hr-HR" dirty="0"/>
              <a:t> online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find</a:t>
            </a:r>
            <a:r>
              <a:rPr lang="hr-HR" dirty="0"/>
              <a:t> </a:t>
            </a:r>
            <a:r>
              <a:rPr lang="hr-HR" dirty="0" err="1"/>
              <a:t>examples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masterpieces</a:t>
            </a:r>
            <a:r>
              <a:rPr lang="hr-HR" dirty="0"/>
              <a:t>. </a:t>
            </a:r>
            <a:r>
              <a:rPr lang="hr-HR" dirty="0" err="1"/>
              <a:t>Write</a:t>
            </a:r>
            <a:r>
              <a:rPr lang="hr-HR" dirty="0"/>
              <a:t> one sentence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each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1CF93FE-5BB8-4817-8F6B-272B7F6A63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02"/>
            <a:ext cx="5236918" cy="6852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E4A7DA-2FAD-4CDD-BF11-763EF4AD4F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2312" y="4057584"/>
            <a:ext cx="5959431" cy="23083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48547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B49790-B5AF-4BD3-9FB7-F43EAF537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833" y="405753"/>
            <a:ext cx="8840898" cy="1423047"/>
          </a:xfrm>
        </p:spPr>
        <p:txBody>
          <a:bodyPr/>
          <a:lstStyle/>
          <a:p>
            <a:pPr>
              <a:buNone/>
            </a:pPr>
            <a:r>
              <a:rPr lang="hr-HR" dirty="0" err="1" smtClean="0"/>
              <a:t>workbooks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75</a:t>
            </a:r>
          </a:p>
          <a:p>
            <a:r>
              <a:rPr lang="hr-HR" b="1" dirty="0" err="1"/>
              <a:t>Task</a:t>
            </a:r>
            <a:r>
              <a:rPr lang="hr-HR" b="1" dirty="0"/>
              <a:t> 1</a:t>
            </a:r>
            <a:r>
              <a:rPr lang="hr-HR" dirty="0"/>
              <a:t>: </a:t>
            </a:r>
            <a:r>
              <a:rPr lang="hr-HR" dirty="0" err="1"/>
              <a:t>Sort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shades</a:t>
            </a:r>
            <a:r>
              <a:rPr lang="hr-HR" dirty="0"/>
              <a:t> </a:t>
            </a:r>
            <a:r>
              <a:rPr lang="hr-HR" dirty="0" err="1"/>
              <a:t>into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table.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147F9C-6FE3-4C2B-9DA1-4374FC2EAE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7833" y="1996682"/>
            <a:ext cx="8840898" cy="47210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F2E940-8B10-4EC3-9972-49AB5A66981E}"/>
              </a:ext>
            </a:extLst>
          </p:cNvPr>
          <p:cNvSpPr txBox="1"/>
          <p:nvPr/>
        </p:nvSpPr>
        <p:spPr>
          <a:xfrm>
            <a:off x="1873188" y="5171203"/>
            <a:ext cx="7989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     </a:t>
            </a:r>
            <a:r>
              <a:rPr lang="hr-HR" sz="1600" i="1" dirty="0" err="1">
                <a:solidFill>
                  <a:srgbClr val="FF0000"/>
                </a:solidFill>
              </a:rPr>
              <a:t>corn</a:t>
            </a:r>
            <a:r>
              <a:rPr lang="hr-HR" sz="1600" i="1" dirty="0">
                <a:solidFill>
                  <a:srgbClr val="FF0000"/>
                </a:solidFill>
              </a:rPr>
              <a:t>		             </a:t>
            </a:r>
            <a:r>
              <a:rPr lang="hr-HR" sz="1600" i="1" dirty="0" err="1">
                <a:solidFill>
                  <a:srgbClr val="FF0000"/>
                </a:solidFill>
              </a:rPr>
              <a:t>crimison</a:t>
            </a:r>
            <a:r>
              <a:rPr lang="hr-HR" sz="1600" i="1" dirty="0">
                <a:solidFill>
                  <a:srgbClr val="FF0000"/>
                </a:solidFill>
              </a:rPr>
              <a:t>            denim             </a:t>
            </a:r>
            <a:r>
              <a:rPr lang="hr-HR" sz="1600" i="1" dirty="0" err="1">
                <a:solidFill>
                  <a:srgbClr val="FF0000"/>
                </a:solidFill>
              </a:rPr>
              <a:t>lavander</a:t>
            </a:r>
            <a:r>
              <a:rPr lang="hr-HR" sz="1600" i="1" dirty="0">
                <a:solidFill>
                  <a:srgbClr val="FF0000"/>
                </a:solidFill>
              </a:rPr>
              <a:t>         </a:t>
            </a:r>
            <a:r>
              <a:rPr lang="hr-HR" sz="1600" i="1" dirty="0" err="1">
                <a:solidFill>
                  <a:srgbClr val="FF0000"/>
                </a:solidFill>
              </a:rPr>
              <a:t>eggshell</a:t>
            </a:r>
            <a:r>
              <a:rPr lang="hr-HR" sz="1600" i="1" dirty="0">
                <a:solidFill>
                  <a:srgbClr val="FF0000"/>
                </a:solidFill>
              </a:rPr>
              <a:t>        </a:t>
            </a:r>
            <a:r>
              <a:rPr lang="hr-HR" sz="1600" i="1" dirty="0" err="1">
                <a:solidFill>
                  <a:srgbClr val="FF0000"/>
                </a:solidFill>
              </a:rPr>
              <a:t>midnight</a:t>
            </a:r>
            <a:endParaRPr lang="hr-HR" sz="1600" i="1" dirty="0">
              <a:solidFill>
                <a:srgbClr val="FF0000"/>
              </a:solidFill>
            </a:endParaRPr>
          </a:p>
          <a:p>
            <a:endParaRPr lang="hr-HR" sz="1600" i="1" dirty="0">
              <a:solidFill>
                <a:srgbClr val="FF0000"/>
              </a:solidFill>
            </a:endParaRPr>
          </a:p>
          <a:p>
            <a:r>
              <a:rPr lang="hr-HR" sz="1600" i="1" dirty="0">
                <a:solidFill>
                  <a:srgbClr val="FF0000"/>
                </a:solidFill>
              </a:rPr>
              <a:t>     </a:t>
            </a:r>
            <a:r>
              <a:rPr lang="hr-HR" sz="1600" i="1" dirty="0" err="1">
                <a:solidFill>
                  <a:srgbClr val="FF0000"/>
                </a:solidFill>
              </a:rPr>
              <a:t>gold</a:t>
            </a:r>
            <a:r>
              <a:rPr lang="hr-HR" sz="1600" i="1" dirty="0">
                <a:solidFill>
                  <a:srgbClr val="FF0000"/>
                </a:solidFill>
              </a:rPr>
              <a:t>                    </a:t>
            </a:r>
            <a:r>
              <a:rPr lang="hr-HR" sz="1600" i="1" dirty="0" err="1">
                <a:solidFill>
                  <a:srgbClr val="FF0000"/>
                </a:solidFill>
              </a:rPr>
              <a:t>mint</a:t>
            </a:r>
            <a:r>
              <a:rPr lang="hr-HR" sz="1600" i="1" dirty="0">
                <a:solidFill>
                  <a:srgbClr val="FF0000"/>
                </a:solidFill>
              </a:rPr>
              <a:t>             </a:t>
            </a:r>
            <a:r>
              <a:rPr lang="hr-HR" sz="1600" i="1" dirty="0" err="1">
                <a:solidFill>
                  <a:srgbClr val="FF0000"/>
                </a:solidFill>
              </a:rPr>
              <a:t>ruby</a:t>
            </a:r>
            <a:r>
              <a:rPr lang="hr-HR" sz="1600" i="1" dirty="0">
                <a:solidFill>
                  <a:srgbClr val="FF0000"/>
                </a:solidFill>
              </a:rPr>
              <a:t>	 </a:t>
            </a:r>
            <a:r>
              <a:rPr lang="hr-HR" sz="1600" i="1" dirty="0" err="1">
                <a:solidFill>
                  <a:srgbClr val="FF0000"/>
                </a:solidFill>
              </a:rPr>
              <a:t>navy</a:t>
            </a:r>
            <a:r>
              <a:rPr lang="hr-HR" sz="1600" i="1" dirty="0">
                <a:solidFill>
                  <a:srgbClr val="FF0000"/>
                </a:solidFill>
              </a:rPr>
              <a:t>                  </a:t>
            </a:r>
            <a:r>
              <a:rPr lang="hr-HR" sz="1600" i="1" dirty="0" err="1">
                <a:solidFill>
                  <a:srgbClr val="FF0000"/>
                </a:solidFill>
              </a:rPr>
              <a:t>plum</a:t>
            </a:r>
            <a:r>
              <a:rPr lang="hr-HR" sz="1600" i="1" dirty="0">
                <a:solidFill>
                  <a:srgbClr val="FF0000"/>
                </a:solidFill>
              </a:rPr>
              <a:t>                </a:t>
            </a:r>
            <a:r>
              <a:rPr lang="hr-HR" sz="1600" i="1" dirty="0" err="1">
                <a:solidFill>
                  <a:srgbClr val="FF0000"/>
                </a:solidFill>
              </a:rPr>
              <a:t>ivory</a:t>
            </a:r>
            <a:r>
              <a:rPr lang="hr-HR" sz="1600" i="1" dirty="0">
                <a:solidFill>
                  <a:srgbClr val="FF0000"/>
                </a:solidFill>
              </a:rPr>
              <a:t>               </a:t>
            </a:r>
            <a:r>
              <a:rPr lang="hr-HR" sz="1600" i="1" dirty="0" err="1">
                <a:solidFill>
                  <a:srgbClr val="FF0000"/>
                </a:solidFill>
              </a:rPr>
              <a:t>onyx</a:t>
            </a:r>
            <a:endParaRPr lang="hr-HR" sz="1600" i="1" dirty="0">
              <a:solidFill>
                <a:srgbClr val="FF0000"/>
              </a:solidFill>
            </a:endParaRPr>
          </a:p>
          <a:p>
            <a:endParaRPr lang="hr-HR" sz="1600" i="1" dirty="0">
              <a:solidFill>
                <a:srgbClr val="FF0000"/>
              </a:solidFill>
            </a:endParaRPr>
          </a:p>
          <a:p>
            <a:r>
              <a:rPr lang="hr-HR" sz="1600" i="1" dirty="0">
                <a:solidFill>
                  <a:srgbClr val="FF0000"/>
                </a:solidFill>
              </a:rPr>
              <a:t>    </a:t>
            </a:r>
            <a:r>
              <a:rPr lang="hr-HR" sz="1600" i="1" dirty="0" err="1">
                <a:solidFill>
                  <a:srgbClr val="FF0000"/>
                </a:solidFill>
              </a:rPr>
              <a:t>honey</a:t>
            </a:r>
            <a:r>
              <a:rPr lang="hr-HR" sz="1600" i="1" dirty="0">
                <a:solidFill>
                  <a:srgbClr val="FF0000"/>
                </a:solidFill>
              </a:rPr>
              <a:t>	          </a:t>
            </a:r>
            <a:r>
              <a:rPr lang="hr-HR" sz="1600" i="1" dirty="0" err="1">
                <a:solidFill>
                  <a:srgbClr val="FF0000"/>
                </a:solidFill>
              </a:rPr>
              <a:t>shamrock</a:t>
            </a:r>
            <a:r>
              <a:rPr lang="hr-HR" sz="1600" i="1" dirty="0">
                <a:solidFill>
                  <a:srgbClr val="FF0000"/>
                </a:solidFill>
              </a:rPr>
              <a:t>       </a:t>
            </a:r>
            <a:r>
              <a:rPr lang="hr-HR" sz="1600" i="1" dirty="0" err="1">
                <a:solidFill>
                  <a:srgbClr val="FF0000"/>
                </a:solidFill>
              </a:rPr>
              <a:t>brick</a:t>
            </a:r>
            <a:r>
              <a:rPr lang="hr-HR" sz="1600" i="1" dirty="0">
                <a:solidFill>
                  <a:srgbClr val="FF0000"/>
                </a:solidFill>
              </a:rPr>
              <a:t>                  azure              </a:t>
            </a:r>
            <a:r>
              <a:rPr lang="hr-HR" sz="1600" i="1" dirty="0" err="1">
                <a:solidFill>
                  <a:srgbClr val="FF0000"/>
                </a:solidFill>
              </a:rPr>
              <a:t>magenta</a:t>
            </a:r>
            <a:r>
              <a:rPr lang="hr-HR" sz="1600" i="1" dirty="0">
                <a:solidFill>
                  <a:srgbClr val="FF0000"/>
                </a:solidFill>
              </a:rPr>
              <a:t>          </a:t>
            </a:r>
            <a:r>
              <a:rPr lang="hr-HR" sz="1600" i="1" dirty="0" err="1">
                <a:solidFill>
                  <a:srgbClr val="FF0000"/>
                </a:solidFill>
              </a:rPr>
              <a:t>cotton</a:t>
            </a:r>
            <a:r>
              <a:rPr lang="hr-HR" sz="1600" i="1" dirty="0">
                <a:solidFill>
                  <a:srgbClr val="FF0000"/>
                </a:solidFill>
              </a:rPr>
              <a:t>             </a:t>
            </a:r>
            <a:r>
              <a:rPr lang="hr-HR" sz="1600" i="1" dirty="0" err="1">
                <a:solidFill>
                  <a:srgbClr val="FF0000"/>
                </a:solidFill>
              </a:rPr>
              <a:t>raven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8938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476A15-5D3F-44D2-AD10-00EF756F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0721" y="1253331"/>
            <a:ext cx="3329127" cy="2253349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2</a:t>
            </a:r>
            <a:r>
              <a:rPr lang="hr-HR" dirty="0"/>
              <a:t>: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6FB214-7193-439D-8B7D-F1A378DDED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1" y="399196"/>
            <a:ext cx="7107314" cy="61589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7013B9C2-1954-4744-8AE7-CCFCD36D3DD9}"/>
              </a:ext>
            </a:extLst>
          </p:cNvPr>
          <p:cNvSpPr/>
          <p:nvPr/>
        </p:nvSpPr>
        <p:spPr>
          <a:xfrm>
            <a:off x="1260628" y="1208943"/>
            <a:ext cx="337352" cy="257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91B134D-4D49-4EC2-BA6D-B0B5F52A92DF}"/>
              </a:ext>
            </a:extLst>
          </p:cNvPr>
          <p:cNvSpPr/>
          <p:nvPr/>
        </p:nvSpPr>
        <p:spPr>
          <a:xfrm>
            <a:off x="3003612" y="3055397"/>
            <a:ext cx="337352" cy="257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87D8F63-027E-4812-8900-F5C862013A54}"/>
              </a:ext>
            </a:extLst>
          </p:cNvPr>
          <p:cNvSpPr/>
          <p:nvPr/>
        </p:nvSpPr>
        <p:spPr>
          <a:xfrm>
            <a:off x="3003612" y="2417736"/>
            <a:ext cx="337352" cy="257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427EC30C-71CD-4CF5-8AF5-7E190FE84F94}"/>
              </a:ext>
            </a:extLst>
          </p:cNvPr>
          <p:cNvSpPr/>
          <p:nvPr/>
        </p:nvSpPr>
        <p:spPr>
          <a:xfrm>
            <a:off x="4958179" y="1842117"/>
            <a:ext cx="337352" cy="257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7E9EA1A-80DD-4F20-A576-E9C3F22FB282}"/>
              </a:ext>
            </a:extLst>
          </p:cNvPr>
          <p:cNvSpPr/>
          <p:nvPr/>
        </p:nvSpPr>
        <p:spPr>
          <a:xfrm>
            <a:off x="4958179" y="3716784"/>
            <a:ext cx="337352" cy="257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7DCE742-A06C-42AD-A1C7-9D441975ED4C}"/>
              </a:ext>
            </a:extLst>
          </p:cNvPr>
          <p:cNvSpPr/>
          <p:nvPr/>
        </p:nvSpPr>
        <p:spPr>
          <a:xfrm>
            <a:off x="3003612" y="4295312"/>
            <a:ext cx="337352" cy="257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47E148F-E5F4-4582-A183-066F0ED6DB49}"/>
              </a:ext>
            </a:extLst>
          </p:cNvPr>
          <p:cNvSpPr/>
          <p:nvPr/>
        </p:nvSpPr>
        <p:spPr>
          <a:xfrm>
            <a:off x="1260628" y="4953740"/>
            <a:ext cx="337352" cy="257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537E98F-CC3A-4164-9D57-DF6C9B34D737}"/>
              </a:ext>
            </a:extLst>
          </p:cNvPr>
          <p:cNvSpPr/>
          <p:nvPr/>
        </p:nvSpPr>
        <p:spPr>
          <a:xfrm>
            <a:off x="1260628" y="6135949"/>
            <a:ext cx="337352" cy="257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E77995A-BA12-4CA4-8E49-3D3A62606B92}"/>
              </a:ext>
            </a:extLst>
          </p:cNvPr>
          <p:cNvSpPr/>
          <p:nvPr/>
        </p:nvSpPr>
        <p:spPr>
          <a:xfrm>
            <a:off x="4958179" y="5567776"/>
            <a:ext cx="337352" cy="257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8582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570</Words>
  <Application>Microsoft Office PowerPoint</Application>
  <PresentationFormat>Custom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sustava Office</vt:lpstr>
      <vt:lpstr>Unit 4: Lesson 4  The colourful history of paint</vt:lpstr>
      <vt:lpstr>Slide 2</vt:lpstr>
      <vt:lpstr>Slide 3</vt:lpstr>
      <vt:lpstr>Slide 4</vt:lpstr>
      <vt:lpstr>Zapiši u bilježnicu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218</cp:revision>
  <dcterms:created xsi:type="dcterms:W3CDTF">2021-09-01T06:25:32Z</dcterms:created>
  <dcterms:modified xsi:type="dcterms:W3CDTF">2022-02-16T12:13:47Z</dcterms:modified>
</cp:coreProperties>
</file>